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embeddedFontLst>
    <p:embeddedFont>
      <p:font typeface="Century Gothic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0" roundtripDataSignature="AMtx7mie2AMzP7SUFWcS75kpX06aDuec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enturyGothic-bold.fntdata"/><Relationship Id="rId16" Type="http://schemas.openxmlformats.org/officeDocument/2006/relationships/font" Target="fonts/CenturyGothic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CenturyGothic-boldItalic.fntdata"/><Relationship Id="rId6" Type="http://schemas.openxmlformats.org/officeDocument/2006/relationships/slide" Target="slides/slide1.xml"/><Relationship Id="rId18" Type="http://schemas.openxmlformats.org/officeDocument/2006/relationships/font" Target="fonts/CenturyGothic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a7a3ed7d1_1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a7a3ed7d1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a7a3ed5df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ba7a3ed5d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ba7a3ed7d1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ba7a3ed7d1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a7a3ed7d1_1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ba7a3ed7d1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1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Google Shape;24;p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11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26" name="Google Shape;26;p11"/>
          <p:cNvSpPr txBox="1"/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rgbClr val="EE52A4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11"/>
          <p:cNvSpPr txBox="1"/>
          <p:nvPr>
            <p:ph idx="10" type="dt"/>
          </p:nvPr>
        </p:nvSpPr>
        <p:spPr>
          <a:xfrm rot="5400000">
            <a:off x="10158984" y="1792224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1" type="ftr"/>
          </p:nvPr>
        </p:nvSpPr>
        <p:spPr>
          <a:xfrm rot="5400000">
            <a:off x="8951976" y="3227832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1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7" name="Google Shape;117;p1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9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9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26" name="Google Shape;126;p19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27" name="Google Shape;127;p19"/>
          <p:cNvSpPr txBox="1"/>
          <p:nvPr>
            <p:ph type="title"/>
          </p:nvPr>
        </p:nvSpPr>
        <p:spPr>
          <a:xfrm>
            <a:off x="1154955" y="1295400"/>
            <a:ext cx="279315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5781146" y="1447800"/>
            <a:ext cx="5190066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9" name="Google Shape;129;p19"/>
          <p:cNvSpPr txBox="1"/>
          <p:nvPr>
            <p:ph idx="2" type="body"/>
          </p:nvPr>
        </p:nvSpPr>
        <p:spPr>
          <a:xfrm>
            <a:off x="1154954" y="3129280"/>
            <a:ext cx="2793158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30" name="Google Shape;130;p19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2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6" name="Google Shape;136;p2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45" name="Google Shape;145;p20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46" name="Google Shape;146;p20"/>
          <p:cNvSpPr txBox="1"/>
          <p:nvPr>
            <p:ph type="title"/>
          </p:nvPr>
        </p:nvSpPr>
        <p:spPr>
          <a:xfrm>
            <a:off x="1154955" y="1693333"/>
            <a:ext cx="3865134" cy="17356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0"/>
          <p:cNvSpPr/>
          <p:nvPr>
            <p:ph idx="2" type="pic"/>
          </p:nvPr>
        </p:nvSpPr>
        <p:spPr>
          <a:xfrm>
            <a:off x="6547870" y="1143000"/>
            <a:ext cx="3227193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8" name="Google Shape;148;p20"/>
          <p:cNvSpPr txBox="1"/>
          <p:nvPr>
            <p:ph idx="1" type="body"/>
          </p:nvPr>
        </p:nvSpPr>
        <p:spPr>
          <a:xfrm>
            <a:off x="1154954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49" name="Google Shape;149;p20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0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5" name="Google Shape;155;p2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63" name="Google Shape;163;p21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4" name="Google Shape;164;p21"/>
          <p:cNvSpPr txBox="1"/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1"/>
          <p:cNvSpPr/>
          <p:nvPr>
            <p:ph idx="2" type="pic"/>
          </p:nvPr>
        </p:nvSpPr>
        <p:spPr>
          <a:xfrm>
            <a:off x="1154954" y="685800"/>
            <a:ext cx="8825659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67" name="Google Shape;167;p21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1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 showMasterSp="0">
  <p:cSld name="Title and Caption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2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3" name="Google Shape;173;p2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2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455612" y="2801319"/>
              <a:ext cx="11277600" cy="3602637"/>
            </a:xfrm>
            <a:custGeom>
              <a:rect b="b" l="l" r="r" t="t"/>
              <a:pathLst>
                <a:path extrusionOk="0" h="7946" w="1000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1" name="Google Shape;181;p22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82" name="Google Shape;182;p22"/>
          <p:cNvSpPr txBox="1"/>
          <p:nvPr>
            <p:ph type="title"/>
          </p:nvPr>
        </p:nvSpPr>
        <p:spPr>
          <a:xfrm>
            <a:off x="1148798" y="1063417"/>
            <a:ext cx="8831816" cy="1372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2"/>
          <p:cNvSpPr txBox="1"/>
          <p:nvPr>
            <p:ph idx="1" type="body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84" name="Google Shape;184;p22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2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 showMasterSp="0">
  <p:cSld name="Quote with Caption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0" name="Google Shape;190;p2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8" name="Google Shape;198;p23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99" name="Google Shape;199;p23"/>
          <p:cNvSpPr txBox="1"/>
          <p:nvPr/>
        </p:nvSpPr>
        <p:spPr>
          <a:xfrm>
            <a:off x="881566" y="607336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200" name="Google Shape;200;p23"/>
          <p:cNvSpPr txBox="1"/>
          <p:nvPr/>
        </p:nvSpPr>
        <p:spPr>
          <a:xfrm>
            <a:off x="9884458" y="2613787"/>
            <a:ext cx="65276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201" name="Google Shape;201;p23"/>
          <p:cNvSpPr txBox="1"/>
          <p:nvPr>
            <p:ph type="title"/>
          </p:nvPr>
        </p:nvSpPr>
        <p:spPr>
          <a:xfrm>
            <a:off x="1581878" y="982134"/>
            <a:ext cx="8453906" cy="2696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1945945" y="3678766"/>
            <a:ext cx="773121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03" name="Google Shape;203;p23"/>
          <p:cNvSpPr txBox="1"/>
          <p:nvPr>
            <p:ph idx="2" type="body"/>
          </p:nvPr>
        </p:nvSpPr>
        <p:spPr>
          <a:xfrm>
            <a:off x="1154954" y="5029199"/>
            <a:ext cx="9244897" cy="9978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04" name="Google Shape;204;p23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3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 showMasterSp="0">
  <p:cSld name="Name Card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0" name="Google Shape;210;p2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18" name="Google Shape;218;p24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19" name="Google Shape;219;p24"/>
          <p:cNvSpPr txBox="1"/>
          <p:nvPr>
            <p:ph type="title"/>
          </p:nvPr>
        </p:nvSpPr>
        <p:spPr>
          <a:xfrm>
            <a:off x="1154954" y="2370667"/>
            <a:ext cx="8825660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4"/>
          <p:cNvSpPr txBox="1"/>
          <p:nvPr>
            <p:ph idx="1" type="body"/>
          </p:nvPr>
        </p:nvSpPr>
        <p:spPr>
          <a:xfrm>
            <a:off x="1154954" y="5024967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1" name="Google Shape;221;p24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4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5"/>
          <p:cNvSpPr txBox="1"/>
          <p:nvPr>
            <p:ph idx="1" type="body"/>
          </p:nvPr>
        </p:nvSpPr>
        <p:spPr>
          <a:xfrm>
            <a:off x="1154954" y="2603502"/>
            <a:ext cx="314187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28" name="Google Shape;228;p25"/>
          <p:cNvSpPr txBox="1"/>
          <p:nvPr>
            <p:ph idx="2" type="body"/>
          </p:nvPr>
        </p:nvSpPr>
        <p:spPr>
          <a:xfrm>
            <a:off x="1154953" y="3179764"/>
            <a:ext cx="3141879" cy="28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29" name="Google Shape;229;p25"/>
          <p:cNvSpPr txBox="1"/>
          <p:nvPr>
            <p:ph idx="3" type="body"/>
          </p:nvPr>
        </p:nvSpPr>
        <p:spPr>
          <a:xfrm>
            <a:off x="4512721" y="2603500"/>
            <a:ext cx="314700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30" name="Google Shape;230;p25"/>
          <p:cNvSpPr txBox="1"/>
          <p:nvPr>
            <p:ph idx="4" type="body"/>
          </p:nvPr>
        </p:nvSpPr>
        <p:spPr>
          <a:xfrm>
            <a:off x="4512721" y="3179763"/>
            <a:ext cx="3147009" cy="28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31" name="Google Shape;231;p25"/>
          <p:cNvSpPr txBox="1"/>
          <p:nvPr>
            <p:ph idx="5" type="body"/>
          </p:nvPr>
        </p:nvSpPr>
        <p:spPr>
          <a:xfrm>
            <a:off x="7888135" y="2603501"/>
            <a:ext cx="314573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32" name="Google Shape;232;p25"/>
          <p:cNvSpPr txBox="1"/>
          <p:nvPr>
            <p:ph idx="6" type="body"/>
          </p:nvPr>
        </p:nvSpPr>
        <p:spPr>
          <a:xfrm>
            <a:off x="7888329" y="3179762"/>
            <a:ext cx="3145536" cy="28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33" name="Google Shape;233;p25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4" name="Google Shape;234;p25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25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25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6"/>
          <p:cNvSpPr txBox="1"/>
          <p:nvPr>
            <p:ph idx="1" type="body"/>
          </p:nvPr>
        </p:nvSpPr>
        <p:spPr>
          <a:xfrm>
            <a:off x="1154954" y="4532844"/>
            <a:ext cx="30504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41" name="Google Shape;241;p26"/>
          <p:cNvSpPr/>
          <p:nvPr>
            <p:ph idx="2" type="pic"/>
          </p:nvPr>
        </p:nvSpPr>
        <p:spPr>
          <a:xfrm>
            <a:off x="1334553" y="2603500"/>
            <a:ext cx="2691242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2" name="Google Shape;242;p26"/>
          <p:cNvSpPr txBox="1"/>
          <p:nvPr>
            <p:ph idx="3" type="body"/>
          </p:nvPr>
        </p:nvSpPr>
        <p:spPr>
          <a:xfrm>
            <a:off x="1154954" y="5109106"/>
            <a:ext cx="3050438" cy="91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43" name="Google Shape;243;p26"/>
          <p:cNvSpPr txBox="1"/>
          <p:nvPr>
            <p:ph idx="4" type="body"/>
          </p:nvPr>
        </p:nvSpPr>
        <p:spPr>
          <a:xfrm>
            <a:off x="4568865" y="4532844"/>
            <a:ext cx="3050438" cy="5762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44" name="Google Shape;244;p26"/>
          <p:cNvSpPr/>
          <p:nvPr>
            <p:ph idx="5" type="pic"/>
          </p:nvPr>
        </p:nvSpPr>
        <p:spPr>
          <a:xfrm>
            <a:off x="4748462" y="2603500"/>
            <a:ext cx="2691243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5" name="Google Shape;245;p26"/>
          <p:cNvSpPr txBox="1"/>
          <p:nvPr>
            <p:ph idx="6" type="body"/>
          </p:nvPr>
        </p:nvSpPr>
        <p:spPr>
          <a:xfrm>
            <a:off x="4570172" y="5109105"/>
            <a:ext cx="3050438" cy="91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46" name="Google Shape;246;p26"/>
          <p:cNvSpPr txBox="1"/>
          <p:nvPr>
            <p:ph idx="7" type="body"/>
          </p:nvPr>
        </p:nvSpPr>
        <p:spPr>
          <a:xfrm>
            <a:off x="7982775" y="4532845"/>
            <a:ext cx="305109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47" name="Google Shape;247;p26"/>
          <p:cNvSpPr/>
          <p:nvPr>
            <p:ph idx="8" type="pic"/>
          </p:nvPr>
        </p:nvSpPr>
        <p:spPr>
          <a:xfrm>
            <a:off x="8163031" y="2603500"/>
            <a:ext cx="2691242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8" name="Google Shape;248;p26"/>
          <p:cNvSpPr txBox="1"/>
          <p:nvPr>
            <p:ph idx="9" type="body"/>
          </p:nvPr>
        </p:nvSpPr>
        <p:spPr>
          <a:xfrm>
            <a:off x="7982775" y="5109104"/>
            <a:ext cx="3051096" cy="91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49" name="Google Shape;249;p26"/>
          <p:cNvCxnSpPr/>
          <p:nvPr/>
        </p:nvCxnSpPr>
        <p:spPr>
          <a:xfrm>
            <a:off x="440583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0" name="Google Shape;250;p26"/>
          <p:cNvCxnSpPr/>
          <p:nvPr/>
        </p:nvCxnSpPr>
        <p:spPr>
          <a:xfrm>
            <a:off x="7797802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" name="Google Shape;251;p26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26"/>
          <p:cNvSpPr txBox="1"/>
          <p:nvPr>
            <p:ph idx="11" type="ftr"/>
          </p:nvPr>
        </p:nvSpPr>
        <p:spPr>
          <a:xfrm>
            <a:off x="561111" y="6391838"/>
            <a:ext cx="3644282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7"/>
          <p:cNvSpPr txBox="1"/>
          <p:nvPr>
            <p:ph idx="1" type="body"/>
          </p:nvPr>
        </p:nvSpPr>
        <p:spPr>
          <a:xfrm rot="5400000">
            <a:off x="3859634" y="-101180"/>
            <a:ext cx="3416300" cy="8825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57" name="Google Shape;257;p27"/>
          <p:cNvSpPr txBox="1"/>
          <p:nvPr>
            <p:ph idx="10" type="dt"/>
          </p:nvPr>
        </p:nvSpPr>
        <p:spPr>
          <a:xfrm>
            <a:off x="10695439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27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62" name="Google Shape;262;p2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71" name="Google Shape;271;p28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72" name="Google Shape;272;p28"/>
          <p:cNvSpPr txBox="1"/>
          <p:nvPr>
            <p:ph type="title"/>
          </p:nvPr>
        </p:nvSpPr>
        <p:spPr>
          <a:xfrm rot="5400000">
            <a:off x="6915922" y="2947779"/>
            <a:ext cx="4748590" cy="14099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28"/>
          <p:cNvSpPr txBox="1"/>
          <p:nvPr>
            <p:ph idx="1" type="body"/>
          </p:nvPr>
        </p:nvSpPr>
        <p:spPr>
          <a:xfrm rot="5400000">
            <a:off x="1908671" y="524749"/>
            <a:ext cx="4748590" cy="6256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74" name="Google Shape;274;p28"/>
          <p:cNvSpPr txBox="1"/>
          <p:nvPr>
            <p:ph idx="10" type="dt"/>
          </p:nvPr>
        </p:nvSpPr>
        <p:spPr>
          <a:xfrm>
            <a:off x="10653104" y="6391838"/>
            <a:ext cx="992135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28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3" name="Google Shape;63;p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0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65" name="Google Shape;65;p10"/>
          <p:cNvSpPr txBox="1"/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rgbClr val="EE52A4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0" type="dt"/>
          </p:nvPr>
        </p:nvSpPr>
        <p:spPr>
          <a:xfrm rot="5400000">
            <a:off x="10158984" y="1792224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 rot="5400000">
            <a:off x="8951976" y="3227832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3" name="Google Shape;73;p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81" name="Google Shape;81;p14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83" name="Google Shape;83;p14"/>
          <p:cNvSpPr txBox="1"/>
          <p:nvPr>
            <p:ph type="title"/>
          </p:nvPr>
        </p:nvSpPr>
        <p:spPr>
          <a:xfrm>
            <a:off x="1154954" y="2677645"/>
            <a:ext cx="4351025" cy="228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6895559" y="2677644"/>
            <a:ext cx="3757545" cy="228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2" type="body"/>
          </p:nvPr>
        </p:nvSpPr>
        <p:spPr>
          <a:xfrm>
            <a:off x="6208712" y="2603500"/>
            <a:ext cx="48251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1154954" y="2603500"/>
            <a:ext cx="482515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99" name="Google Shape;99;p16"/>
          <p:cNvSpPr txBox="1"/>
          <p:nvPr>
            <p:ph idx="2" type="body"/>
          </p:nvPr>
        </p:nvSpPr>
        <p:spPr>
          <a:xfrm>
            <a:off x="1154954" y="3179762"/>
            <a:ext cx="4825158" cy="2840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3" type="body"/>
          </p:nvPr>
        </p:nvSpPr>
        <p:spPr>
          <a:xfrm>
            <a:off x="6208712" y="2603500"/>
            <a:ext cx="482515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1" name="Google Shape;101;p16"/>
          <p:cNvSpPr txBox="1"/>
          <p:nvPr>
            <p:ph idx="4" type="body"/>
          </p:nvPr>
        </p:nvSpPr>
        <p:spPr>
          <a:xfrm>
            <a:off x="6208712" y="3179762"/>
            <a:ext cx="4825159" cy="2840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102" name="Google Shape;102;p16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6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7.xml"/><Relationship Id="rId1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Google Shape;7;p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9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9"/>
            <p:cNvSpPr/>
            <p:nvPr/>
          </p:nvSpPr>
          <p:spPr>
            <a:xfrm>
              <a:off x="459506" y="1866405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5" name="Google Shape;15;p9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16" name="Google Shape;16;p9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" type="body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9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9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0" name="Google Shape;40;p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8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8"/>
            <p:cNvSpPr/>
            <p:nvPr/>
          </p:nvSpPr>
          <p:spPr>
            <a:xfrm>
              <a:off x="459506" y="1866405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48" name="Google Shape;48;p8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49" name="Google Shape;49;p8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" type="body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3" name="Google Shape;53;p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5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worldometers.info/coronavirus/" TargetMode="External"/><Relationship Id="rId4" Type="http://schemas.openxmlformats.org/officeDocument/2006/relationships/hyperlink" Target="https://www.worldometers.info/coronavirus/" TargetMode="External"/><Relationship Id="rId5" Type="http://schemas.openxmlformats.org/officeDocument/2006/relationships/hyperlink" Target="https://www.cdc.gov/coronavirus/2019-ncov/symptoms-testing/symptoms.html" TargetMode="External"/><Relationship Id="rId6" Type="http://schemas.openxmlformats.org/officeDocument/2006/relationships/hyperlink" Target="https://and.flintandgenesee.org/thank-you-to-workers-on-the-frontlines-of-covid-19/" TargetMode="External"/><Relationship Id="rId7" Type="http://schemas.openxmlformats.org/officeDocument/2006/relationships/hyperlink" Target="https://www.shutterstock.com/image-vector/quarantine-end-concept-planet-earth-freed-1717480045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3" name="Google Shape;283;p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459506" y="1866405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91" name="Google Shape;291;p1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292" name="Google Shape;292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picture containing text, toy&#10;&#10;Description automatically generated" id="293" name="Google Shape;293;p1"/>
          <p:cNvPicPr preferRelativeResize="0"/>
          <p:nvPr/>
        </p:nvPicPr>
        <p:blipFill rotWithShape="1">
          <a:blip r:embed="rId4">
            <a:alphaModFix/>
          </a:blip>
          <a:srcRect b="34363" l="0" r="1" t="3348"/>
          <a:stretch/>
        </p:blipFill>
        <p:spPr>
          <a:xfrm>
            <a:off x="477085" y="466162"/>
            <a:ext cx="11237832" cy="3937502"/>
          </a:xfrm>
          <a:custGeom>
            <a:rect b="b" l="l" r="r" t="t"/>
            <a:pathLst>
              <a:path extrusionOk="0" h="5020241" w="12191695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94" name="Google Shape;294;p1"/>
          <p:cNvSpPr/>
          <p:nvPr/>
        </p:nvSpPr>
        <p:spPr>
          <a:xfrm>
            <a:off x="8242856" y="3128074"/>
            <a:ext cx="3472060" cy="825932"/>
          </a:xfrm>
          <a:custGeom>
            <a:rect b="b" l="l" r="r" t="t"/>
            <a:pathLst>
              <a:path extrusionOk="0" h="825932" w="347206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1"/>
          <p:cNvSpPr/>
          <p:nvPr/>
        </p:nvSpPr>
        <p:spPr>
          <a:xfrm>
            <a:off x="0" y="3358392"/>
            <a:ext cx="12192000" cy="3033446"/>
          </a:xfrm>
          <a:custGeom>
            <a:rect b="b" l="l" r="r" t="t"/>
            <a:pathLst>
              <a:path extrusionOk="0" h="2802467" w="12192000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1"/>
          <p:cNvSpPr/>
          <p:nvPr/>
        </p:nvSpPr>
        <p:spPr>
          <a:xfrm>
            <a:off x="0" y="230187"/>
            <a:ext cx="12192011" cy="6856413"/>
          </a:xfrm>
          <a:custGeom>
            <a:rect b="b" l="l" r="r" t="t"/>
            <a:pathLst>
              <a:path extrusionOk="0" h="8638" w="15356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97" name="Google Shape;297;p1"/>
          <p:cNvSpPr txBox="1"/>
          <p:nvPr>
            <p:ph type="ctrTitle"/>
          </p:nvPr>
        </p:nvSpPr>
        <p:spPr>
          <a:xfrm>
            <a:off x="1154955" y="4187024"/>
            <a:ext cx="5015400" cy="19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t/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 sz="3600">
                <a:solidFill>
                  <a:schemeClr val="lt1"/>
                </a:solidFill>
              </a:rPr>
              <a:t>COVID CARE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t/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98" name="Google Shape;298;p1"/>
          <p:cNvSpPr txBox="1"/>
          <p:nvPr>
            <p:ph idx="1" type="subTitle"/>
          </p:nvPr>
        </p:nvSpPr>
        <p:spPr>
          <a:xfrm>
            <a:off x="6375894" y="4110824"/>
            <a:ext cx="4772509" cy="1908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</a:rPr>
              <a:t>    				</a:t>
            </a:r>
            <a:r>
              <a:rPr b="1" lang="en-US" sz="1400">
                <a:solidFill>
                  <a:schemeClr val="lt1"/>
                </a:solidFill>
              </a:rPr>
              <a:t>PRESENTED BY (Team 16):</a:t>
            </a:r>
            <a:endParaRPr b="1"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</a:rPr>
              <a:t>				</a:t>
            </a:r>
            <a:r>
              <a:rPr lang="en-US" sz="1400">
                <a:solidFill>
                  <a:schemeClr val="lt1"/>
                </a:solidFill>
              </a:rPr>
              <a:t>BIBEK POKHAREL</a:t>
            </a:r>
            <a:endParaRPr b="1" sz="1400">
              <a:solidFill>
                <a:schemeClr val="lt1"/>
              </a:solidFill>
            </a:endParaRPr>
          </a:p>
          <a:p>
            <a:pPr indent="457200" lvl="0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</a:rPr>
              <a:t>BIBEK SITAULA</a:t>
            </a:r>
            <a:endParaRPr/>
          </a:p>
          <a:p>
            <a:pPr indent="457200" lvl="0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</a:rPr>
              <a:t>NIRAJ DEVKOTA</a:t>
            </a:r>
            <a:endParaRPr/>
          </a:p>
          <a:p>
            <a:pPr indent="0" lvl="0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</a:rPr>
              <a:t>PRANAYA SHARMA </a:t>
            </a:r>
            <a:endParaRPr/>
          </a:p>
          <a:p>
            <a:pPr indent="0" lvl="0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</a:rPr>
              <a:t>SURAJ KUMAR BHETUWAL</a:t>
            </a:r>
            <a:endParaRPr/>
          </a:p>
          <a:p>
            <a:pPr indent="457200" lvl="0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a7a3ed7d1_1_30"/>
          <p:cNvSpPr txBox="1"/>
          <p:nvPr>
            <p:ph idx="1" type="body"/>
          </p:nvPr>
        </p:nvSpPr>
        <p:spPr>
          <a:xfrm>
            <a:off x="1154950" y="2079025"/>
            <a:ext cx="8825700" cy="394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1" sz="6000"/>
          </a:p>
          <a:p>
            <a:pPr indent="457200" lvl="0" marL="18288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US" sz="6000">
                <a:solidFill>
                  <a:srgbClr val="1155CC"/>
                </a:solidFill>
              </a:rPr>
              <a:t>Thank you!</a:t>
            </a:r>
            <a:endParaRPr b="1" i="1" sz="60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Tools Required</a:t>
            </a:r>
            <a:endParaRPr/>
          </a:p>
        </p:txBody>
      </p:sp>
      <p:sp>
        <p:nvSpPr>
          <p:cNvPr id="304" name="Google Shape;304;p6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Android Studio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Android device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Bluetooth signal device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Object Programming Language, Java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305" name="Google Shape;30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700" y="2449175"/>
            <a:ext cx="2757800" cy="21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0688" y="4763925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7800" y="2943775"/>
            <a:ext cx="1974925" cy="29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13" name="Google Shape;313;p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14" name="Google Shape;314;p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16" name="Google Shape;316;p3"/>
          <p:cNvSpPr txBox="1"/>
          <p:nvPr>
            <p:ph type="title"/>
          </p:nvPr>
        </p:nvSpPr>
        <p:spPr>
          <a:xfrm>
            <a:off x="836247" y="1085549"/>
            <a:ext cx="3430947" cy="46869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>
                <a:solidFill>
                  <a:schemeClr val="lt1"/>
                </a:solidFill>
              </a:rPr>
              <a:t>Problem Description</a:t>
            </a:r>
            <a:endParaRPr/>
          </a:p>
        </p:txBody>
      </p:sp>
      <p:cxnSp>
        <p:nvCxnSpPr>
          <p:cNvPr id="317" name="Google Shape;317;p3"/>
          <p:cNvCxnSpPr/>
          <p:nvPr/>
        </p:nvCxnSpPr>
        <p:spPr>
          <a:xfrm>
            <a:off x="4654296" y="1930986"/>
            <a:ext cx="0" cy="3200400"/>
          </a:xfrm>
          <a:prstGeom prst="straightConnector1">
            <a:avLst/>
          </a:prstGeom>
          <a:noFill/>
          <a:ln cap="sq" cmpd="sng" w="158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8" name="Google Shape;318;p3"/>
          <p:cNvSpPr txBox="1"/>
          <p:nvPr>
            <p:ph idx="1" type="body"/>
          </p:nvPr>
        </p:nvSpPr>
        <p:spPr>
          <a:xfrm>
            <a:off x="5041399" y="1085549"/>
            <a:ext cx="6142414" cy="46869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chemeClr val="lt1"/>
                </a:solidFill>
              </a:rPr>
              <a:t>Expected millions of new cases and deaths worldwide at the end of 2021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chemeClr val="lt1"/>
                </a:solidFill>
              </a:rPr>
              <a:t>Negligence of people spread the virus even more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chemeClr val="lt1"/>
                </a:solidFill>
              </a:rPr>
              <a:t>Really hard to trace affected people around us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chemeClr val="lt1"/>
                </a:solidFill>
              </a:rPr>
              <a:t>People are scared to get vaccinated because of unreliable information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chemeClr val="lt1"/>
                </a:solidFill>
              </a:rPr>
              <a:t>Economic crisis due to rapid increases in covid cases</a:t>
            </a:r>
            <a:endParaRPr>
              <a:solidFill>
                <a:schemeClr val="lt1"/>
              </a:solidFill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chemeClr val="lt1"/>
                </a:solidFill>
              </a:rPr>
              <a:t>Difficulty in business due to change in business hours and its structure in response to virus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a7a3ed5df_1_0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Mortality Analysis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4" name="Google Shape;324;gba7a3ed5df_1_0"/>
          <p:cNvSpPr txBox="1"/>
          <p:nvPr>
            <p:ph idx="1" type="body"/>
          </p:nvPr>
        </p:nvSpPr>
        <p:spPr>
          <a:xfrm>
            <a:off x="1154954" y="2603500"/>
            <a:ext cx="88257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gba7a3ed5df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950" y="2603500"/>
            <a:ext cx="8825701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ba7a3ed5df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8600" y="581675"/>
            <a:ext cx="2392050" cy="202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ba7a3ed7d1_1_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ba7a3ed7d1_1_11"/>
          <p:cNvSpPr/>
          <p:nvPr/>
        </p:nvSpPr>
        <p:spPr>
          <a:xfrm>
            <a:off x="0" y="2667000"/>
            <a:ext cx="4191000" cy="4191000"/>
          </a:xfrm>
          <a:prstGeom prst="ellipse">
            <a:avLst/>
          </a:prstGeom>
          <a:gradFill>
            <a:gsLst>
              <a:gs pos="0">
                <a:srgbClr val="9B6BF2">
                  <a:alpha val="10980"/>
                </a:srgbClr>
              </a:gs>
              <a:gs pos="36000">
                <a:srgbClr val="9B6BF2">
                  <a:alpha val="9803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ba7a3ed7d1_1_11"/>
          <p:cNvSpPr/>
          <p:nvPr/>
        </p:nvSpPr>
        <p:spPr>
          <a:xfrm>
            <a:off x="0" y="2895600"/>
            <a:ext cx="2362200" cy="2362200"/>
          </a:xfrm>
          <a:prstGeom prst="ellipse">
            <a:avLst/>
          </a:prstGeom>
          <a:gradFill>
            <a:gsLst>
              <a:gs pos="0">
                <a:srgbClr val="9B6BF2">
                  <a:alpha val="7843"/>
                </a:srgbClr>
              </a:gs>
              <a:gs pos="36000">
                <a:srgbClr val="9B6BF2">
                  <a:alpha val="7843"/>
                </a:srgbClr>
              </a:gs>
              <a:gs pos="72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ba7a3ed7d1_1_11"/>
          <p:cNvSpPr/>
          <p:nvPr/>
        </p:nvSpPr>
        <p:spPr>
          <a:xfrm rot="-5400000">
            <a:off x="6290102" y="977273"/>
            <a:ext cx="6053670" cy="4903455"/>
          </a:xfrm>
          <a:custGeom>
            <a:rect b="b" l="l" r="r" t="t"/>
            <a:pathLst>
              <a:path extrusionOk="0" h="4903455" w="6053670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335" name="Google Shape;335;gba7a3ed7d1_1_11"/>
          <p:cNvSpPr/>
          <p:nvPr/>
        </p:nvSpPr>
        <p:spPr>
          <a:xfrm rot="-5677505">
            <a:off x="5376756" y="1826074"/>
            <a:ext cx="3299419" cy="440920"/>
          </a:xfrm>
          <a:custGeom>
            <a:rect b="b" l="l" r="r" t="t"/>
            <a:pathLst>
              <a:path extrusionOk="0" h="5291" w="10000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ba7a3ed7d1_1_11"/>
          <p:cNvSpPr/>
          <p:nvPr/>
        </p:nvSpPr>
        <p:spPr>
          <a:xfrm>
            <a:off x="0" y="1587"/>
            <a:ext cx="12192011" cy="6856413"/>
          </a:xfrm>
          <a:custGeom>
            <a:rect b="b" l="l" r="r" t="t"/>
            <a:pathLst>
              <a:path extrusionOk="0" h="8638" w="15356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337" name="Google Shape;337;gba7a3ed7d1_1_11"/>
          <p:cNvSpPr txBox="1"/>
          <p:nvPr>
            <p:ph type="title"/>
          </p:nvPr>
        </p:nvSpPr>
        <p:spPr>
          <a:xfrm>
            <a:off x="639100" y="629271"/>
            <a:ext cx="60729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>
                <a:solidFill>
                  <a:schemeClr val="lt1"/>
                </a:solidFill>
              </a:rPr>
              <a:t>Motivation</a:t>
            </a:r>
            <a:endParaRPr/>
          </a:p>
        </p:txBody>
      </p:sp>
      <p:sp>
        <p:nvSpPr>
          <p:cNvPr id="338" name="Google Shape;338;gba7a3ed7d1_1_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ba7a3ed7d1_1_11"/>
          <p:cNvSpPr txBox="1"/>
          <p:nvPr>
            <p:ph idx="1" type="body"/>
          </p:nvPr>
        </p:nvSpPr>
        <p:spPr>
          <a:xfrm>
            <a:off x="639100" y="1914800"/>
            <a:ext cx="6072900" cy="42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chemeClr val="lt1"/>
                </a:solidFill>
              </a:rPr>
              <a:t>As of now, almost 104 million cases and 2.5 million deaths worldwide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chemeClr val="lt1"/>
                </a:solidFill>
              </a:rPr>
              <a:t>Absence of real time data to alert from the Covid  patients exposed area</a:t>
            </a:r>
            <a:endParaRPr>
              <a:solidFill>
                <a:schemeClr val="lt1"/>
              </a:solidFill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chemeClr val="lt1"/>
                </a:solidFill>
              </a:rPr>
              <a:t>Inaccurate data and information in several platform</a:t>
            </a:r>
            <a:endParaRPr>
              <a:solidFill>
                <a:schemeClr val="lt1"/>
              </a:solidFill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chemeClr val="lt1"/>
                </a:solidFill>
              </a:rPr>
              <a:t>Current reliable online platform are not easily accessible to everyone </a:t>
            </a:r>
            <a:endParaRPr>
              <a:solidFill>
                <a:schemeClr val="lt1"/>
              </a:solidFill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chemeClr val="lt1"/>
                </a:solidFill>
              </a:rPr>
              <a:t>No platform for the users to review vaccination and provide feedbacks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40" name="Google Shape;340;gba7a3ed7d1_1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2550" y="591550"/>
            <a:ext cx="4710175" cy="605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ba7a3ed7d1_1_24"/>
          <p:cNvSpPr txBox="1"/>
          <p:nvPr>
            <p:ph type="title"/>
          </p:nvPr>
        </p:nvSpPr>
        <p:spPr>
          <a:xfrm>
            <a:off x="1154954" y="973668"/>
            <a:ext cx="8761500" cy="70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Main Idea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6" name="Google Shape;346;gba7a3ed7d1_1_24"/>
          <p:cNvSpPr txBox="1"/>
          <p:nvPr>
            <p:ph idx="1" type="body"/>
          </p:nvPr>
        </p:nvSpPr>
        <p:spPr>
          <a:xfrm>
            <a:off x="1154950" y="2603500"/>
            <a:ext cx="55242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❏"/>
            </a:pPr>
            <a:r>
              <a:rPr lang="en-US"/>
              <a:t>Implementing similar ideas as Amber Alert to push notification alert about nearby expose area.</a:t>
            </a:r>
            <a:endParaRPr/>
          </a:p>
        </p:txBody>
      </p:sp>
      <p:pic>
        <p:nvPicPr>
          <p:cNvPr id="347" name="Google Shape;347;gba7a3ed7d1_1_24"/>
          <p:cNvPicPr preferRelativeResize="0"/>
          <p:nvPr/>
        </p:nvPicPr>
        <p:blipFill rotWithShape="1">
          <a:blip r:embed="rId3">
            <a:alphaModFix/>
          </a:blip>
          <a:srcRect b="8121" l="0" r="-66861" t="14383"/>
          <a:stretch/>
        </p:blipFill>
        <p:spPr>
          <a:xfrm>
            <a:off x="6573644" y="2853550"/>
            <a:ext cx="5700900" cy="29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Functionality &amp; Features</a:t>
            </a:r>
            <a:endParaRPr/>
          </a:p>
        </p:txBody>
      </p:sp>
      <p:sp>
        <p:nvSpPr>
          <p:cNvPr id="353" name="Google Shape;353;p4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Provide map based data on real time indicating high and low risk areas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Notify the user via Bluetooth device if someone covid affected is nearby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System will provide the information about availability of vaccine in nearby Hospitals and Pharmacy to make appointments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Allows the vaccinated patients to provide feedback regarding their experience on the daily basis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Allows business organization to create profile, include all their business hours and update expected changes </a:t>
            </a:r>
            <a:r>
              <a:rPr lang="en-US"/>
              <a:t>about</a:t>
            </a:r>
            <a:r>
              <a:rPr lang="en-US"/>
              <a:t> their operations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System will allow the user to update their emergency contact which may be used to let them know if user gets affected by COVID-19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"/>
          <p:cNvSpPr/>
          <p:nvPr/>
        </p:nvSpPr>
        <p:spPr>
          <a:xfrm>
            <a:off x="0" y="794"/>
            <a:ext cx="12192000" cy="6856413"/>
          </a:xfrm>
          <a:custGeom>
            <a:rect b="b" l="l" r="r" t="t"/>
            <a:pathLst>
              <a:path extrusionOk="0" h="8638" w="15356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360" name="Google Shape;360;p5"/>
          <p:cNvSpPr/>
          <p:nvPr/>
        </p:nvSpPr>
        <p:spPr>
          <a:xfrm rot="-5677511">
            <a:off x="5376762" y="1826078"/>
            <a:ext cx="3299407" cy="440924"/>
          </a:xfrm>
          <a:custGeom>
            <a:rect b="b" l="l" r="r" t="t"/>
            <a:pathLst>
              <a:path extrusionOk="0" h="5291" w="10000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"/>
          <p:cNvSpPr txBox="1"/>
          <p:nvPr>
            <p:ph type="title"/>
          </p:nvPr>
        </p:nvSpPr>
        <p:spPr>
          <a:xfrm>
            <a:off x="639098" y="629265"/>
            <a:ext cx="6072776" cy="1622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entury Gothic"/>
              <a:buNone/>
            </a:pPr>
            <a:r>
              <a:rPr lang="en-US">
                <a:solidFill>
                  <a:srgbClr val="FFFFFF"/>
                </a:solidFill>
              </a:rPr>
              <a:t>Expected outcomes</a:t>
            </a:r>
            <a:endParaRPr/>
          </a:p>
        </p:txBody>
      </p:sp>
      <p:pic>
        <p:nvPicPr>
          <p:cNvPr descr="Diagram&#10;&#10;Description automatically generated" id="362" name="Google Shape;362;p5"/>
          <p:cNvPicPr preferRelativeResize="0"/>
          <p:nvPr/>
        </p:nvPicPr>
        <p:blipFill rotWithShape="1">
          <a:blip r:embed="rId3">
            <a:alphaModFix/>
          </a:blip>
          <a:srcRect b="2" l="0" r="13608" t="0"/>
          <a:stretch/>
        </p:blipFill>
        <p:spPr>
          <a:xfrm>
            <a:off x="6774511" y="480060"/>
            <a:ext cx="4929808" cy="5897880"/>
          </a:xfrm>
          <a:custGeom>
            <a:rect b="b" l="l" r="r" t="t"/>
            <a:pathLst>
              <a:path extrusionOk="0" h="5897880" w="4929808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63" name="Google Shape;363;p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"/>
          <p:cNvSpPr/>
          <p:nvPr/>
        </p:nvSpPr>
        <p:spPr>
          <a:xfrm>
            <a:off x="0" y="2667000"/>
            <a:ext cx="4191000" cy="4191000"/>
          </a:xfrm>
          <a:prstGeom prst="ellipse">
            <a:avLst/>
          </a:prstGeom>
          <a:gradFill>
            <a:gsLst>
              <a:gs pos="0">
                <a:srgbClr val="9B6BF2">
                  <a:alpha val="10980"/>
                </a:srgbClr>
              </a:gs>
              <a:gs pos="36000">
                <a:srgbClr val="9B6BF2">
                  <a:alpha val="9803"/>
                </a:srgbClr>
              </a:gs>
              <a:gs pos="75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"/>
          <p:cNvSpPr/>
          <p:nvPr/>
        </p:nvSpPr>
        <p:spPr>
          <a:xfrm>
            <a:off x="0" y="2895600"/>
            <a:ext cx="2362200" cy="2362200"/>
          </a:xfrm>
          <a:prstGeom prst="ellipse">
            <a:avLst/>
          </a:prstGeom>
          <a:gradFill>
            <a:gsLst>
              <a:gs pos="0">
                <a:srgbClr val="9B6BF2">
                  <a:alpha val="7843"/>
                </a:srgbClr>
              </a:gs>
              <a:gs pos="36000">
                <a:srgbClr val="9B6BF2">
                  <a:alpha val="7843"/>
                </a:srgbClr>
              </a:gs>
              <a:gs pos="72000">
                <a:srgbClr val="9B6BF2">
                  <a:alpha val="0"/>
                </a:srgbClr>
              </a:gs>
              <a:gs pos="100000">
                <a:srgbClr val="9B6BF2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"/>
          <p:cNvSpPr txBox="1"/>
          <p:nvPr>
            <p:ph idx="1" type="body"/>
          </p:nvPr>
        </p:nvSpPr>
        <p:spPr>
          <a:xfrm>
            <a:off x="639100" y="1825025"/>
            <a:ext cx="6072900" cy="44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rgbClr val="FFFFFF"/>
                </a:solidFill>
              </a:rPr>
              <a:t>Decrease in number of COVID patients</a:t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chemeClr val="lt1"/>
                </a:solidFill>
              </a:rPr>
              <a:t>Easy to track COVID-19 patient and prevent exposures</a:t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rgbClr val="FFFFFF"/>
                </a:solidFill>
              </a:rPr>
              <a:t>People getting first and second dose vaccination at proper times and places</a:t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40"/>
              <a:buChar char="►"/>
            </a:pPr>
            <a:r>
              <a:rPr lang="en-US">
                <a:solidFill>
                  <a:srgbClr val="FFFFFF"/>
                </a:solidFill>
              </a:rPr>
              <a:t>Easy to track the vaccine records from first phase to second phase </a:t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rgbClr val="FFFFFF"/>
                </a:solidFill>
              </a:rPr>
              <a:t>Getting</a:t>
            </a:r>
            <a:r>
              <a:rPr lang="en-US">
                <a:solidFill>
                  <a:srgbClr val="FFFFFF"/>
                </a:solidFill>
              </a:rPr>
              <a:t> reviews and updates of vaccination from vaccinated people via app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rgbClr val="FFFFFF"/>
                </a:solidFill>
              </a:rPr>
              <a:t>Avoid highly risky areas using the map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372" name="Google Shape;372;p7"/>
          <p:cNvSpPr txBox="1"/>
          <p:nvPr>
            <p:ph idx="1" type="body"/>
          </p:nvPr>
        </p:nvSpPr>
        <p:spPr>
          <a:xfrm>
            <a:off x="862723" y="2339549"/>
            <a:ext cx="10967327" cy="43072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AutoNum type="arabicPeriod"/>
            </a:pP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Coronavirus Cases: (n.d.). Retrieved January 30, 2021, from</a:t>
            </a:r>
            <a:r>
              <a:rPr b="0" i="0" lang="en-US" sz="1800" u="sng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en-US" sz="1800" u="sng" strike="noStrik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https://www.worldometers.info/coronavirus/</a:t>
            </a:r>
            <a:endParaRPr b="0" i="0" sz="1800" u="sng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40"/>
              <a:buAutoNum type="arabicPeriod"/>
            </a:pPr>
            <a:r>
              <a:rPr b="0" i="0" lang="en-US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Symptoms of Coronavirus. (n.d.). Retrieved January 30, 2021, from </a:t>
            </a:r>
            <a:r>
              <a:rPr b="0" i="0" lang="en-US" sz="1800" u="sng" strike="noStrike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https://www.cdc.gov/coronavirus/2019-ncov/symptoms-testing/symptoms.html</a:t>
            </a:r>
            <a:endParaRPr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AutoNum type="arabicPeriod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Herman, T. (2020, May 12). Thank you to workers on the frontlines of COVID-19 [image]. Retrieved February 02, 2021, from </a:t>
            </a:r>
            <a:r>
              <a:rPr lang="en-US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https://and.flintandgenesee.org/thank-you-to-workers-on-the-frontlines-of-covid-19/</a:t>
            </a:r>
            <a:endParaRPr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AutoNum type="arabicPeriod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Liubovart. (n.d.). Quarantine end concept. Planet Earth is freed from the mask, from the coronavirus, from the epidemic [Image]. Retrieved February 02, 2021, from </a:t>
            </a:r>
            <a:r>
              <a:rPr lang="en-US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https://www.shutterstock.com/image-vector/quarantine-end-concept-planet-earth-freed-1717480045</a:t>
            </a:r>
            <a:endParaRPr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Times New Roman"/>
              <a:buAutoNum type="arabicPeriod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Mortality Analyses. (2021) [image]. Retrieved February 02, 2021, from </a:t>
            </a:r>
            <a:r>
              <a:rPr lang="en-US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https://coronavirus.jhu.edu/data/mortality</a:t>
            </a:r>
            <a:endParaRPr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 Boardroom">
  <a:themeElements>
    <a:clrScheme name="Ion Boardroom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on Boardroom">
  <a:themeElements>
    <a:clrScheme name="Ion Boardroom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2021-02-01T20:24:40Z</dcterms:created>
  <dc:creator>Suraj K Bhetuwal</dc:creator>
</cp:coreProperties>
</file>